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99" r:id="rId4"/>
    <p:sldId id="296" r:id="rId5"/>
    <p:sldId id="301" r:id="rId6"/>
    <p:sldId id="259" r:id="rId7"/>
    <p:sldId id="297" r:id="rId8"/>
    <p:sldId id="289" r:id="rId9"/>
    <p:sldId id="260" r:id="rId10"/>
    <p:sldId id="292" r:id="rId11"/>
    <p:sldId id="257" r:id="rId12"/>
    <p:sldId id="294" r:id="rId13"/>
    <p:sldId id="263" r:id="rId14"/>
    <p:sldId id="264" r:id="rId15"/>
    <p:sldId id="265" r:id="rId16"/>
    <p:sldId id="266" r:id="rId17"/>
    <p:sldId id="286" r:id="rId18"/>
    <p:sldId id="267" r:id="rId19"/>
    <p:sldId id="268" r:id="rId20"/>
    <p:sldId id="277" r:id="rId21"/>
    <p:sldId id="285" r:id="rId22"/>
    <p:sldId id="262" r:id="rId23"/>
    <p:sldId id="293" r:id="rId24"/>
    <p:sldId id="290" r:id="rId25"/>
    <p:sldId id="279" r:id="rId26"/>
    <p:sldId id="278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5"/>
    <p:restoredTop sz="91478"/>
  </p:normalViewPr>
  <p:slideViewPr>
    <p:cSldViewPr snapToGrid="0" snapToObjects="1">
      <p:cViewPr varScale="1">
        <p:scale>
          <a:sx n="115" d="100"/>
          <a:sy n="115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0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6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5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BE34-C97C-C34D-AA22-C04C365436AB}" type="datetime1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86F2-ED54-6848-9C1D-F0B086E38321}" type="datetime1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B93C-7C49-DF4F-AEA2-9A97D4AEA8CF}" type="datetime1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FC4-A947-4545-ADAF-BE9E49FB1006}" type="datetime1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9EE3-D9CF-5947-A8C9-E74116C48B10}" type="datetime1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563E-570F-D349-A6A3-FE7188328DA8}" type="datetime1">
              <a:rPr lang="en-US" smtClean="0"/>
              <a:t>8/18/24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85A4-8B85-BF48-A1EC-D2C9212954D0}" type="datetime1">
              <a:rPr lang="en-US" smtClean="0"/>
              <a:t>8/18/24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5770-63A2-1A4C-8A05-D92B846C8FFD}" type="datetime1">
              <a:rPr lang="en-US" smtClean="0"/>
              <a:t>8/18/24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B4F8-4E2C-F645-847F-119F87974FCC}" type="datetime1">
              <a:rPr lang="en-US" smtClean="0"/>
              <a:t>8/18/24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1558-7DA7-EC44-9BC8-E2349CEAEF13}" type="datetime1">
              <a:rPr lang="en-US" smtClean="0"/>
              <a:t>8/18/24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258-E2BD-B842-8530-CB1F8A991C54}" type="datetime1">
              <a:rPr lang="en-US" smtClean="0"/>
              <a:t>8/18/24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059D0-A6C7-D946-92ED-3DC1670312A4}" type="datetime1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ted.com/talks/amy_cuddy_your_body_language_may_shape_who_you_are?language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.io/?hsLang=e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gi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9182-7B3E-163C-F818-43600323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8C353-0A04-1A1F-0250-FCB7BE7B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researchers/developers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57546" y="3317257"/>
            <a:ext cx="1894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Amy Cuddy</a:t>
            </a:r>
          </a:p>
          <a:p>
            <a:pPr algn="ctr"/>
            <a:r>
              <a:rPr lang="en-US" sz="1200" dirty="0">
                <a:hlinkClick r:id="rId2"/>
              </a:rPr>
              <a:t>TED Talk 72.2 Million views</a:t>
            </a:r>
            <a:endParaRPr lang="en-US" sz="1200" dirty="0"/>
          </a:p>
          <a:p>
            <a:pPr algn="ctr"/>
            <a:r>
              <a:rPr lang="en-US" sz="1200" dirty="0"/>
              <a:t>(2</a:t>
            </a:r>
            <a:r>
              <a:rPr lang="en-US" sz="1200" baseline="30000" dirty="0"/>
              <a:t>nd</a:t>
            </a:r>
            <a:r>
              <a:rPr lang="en-US" sz="1200" dirty="0"/>
              <a:t> most popular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896" y="14717003"/>
            <a:ext cx="3597276" cy="36634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EDF216-98FB-7ACF-8F94-C290EAD2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768A2-97CA-557D-570E-A789B8E04B02}"/>
              </a:ext>
            </a:extLst>
          </p:cNvPr>
          <p:cNvSpPr txBox="1"/>
          <p:nvPr/>
        </p:nvSpPr>
        <p:spPr>
          <a:xfrm>
            <a:off x="835917" y="2239755"/>
            <a:ext cx="777468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Discuss possible causes of the reproducibility crisis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EECA9-24B7-24F9-B83C-BF9D2B9A1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995" y="2863919"/>
            <a:ext cx="2815587" cy="2874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C8E9389-D17A-C09E-F174-F762AEFDF7A0}"/>
              </a:ext>
            </a:extLst>
          </p:cNvPr>
          <p:cNvGrpSpPr/>
          <p:nvPr/>
        </p:nvGrpSpPr>
        <p:grpSpPr>
          <a:xfrm>
            <a:off x="8479857" y="1213743"/>
            <a:ext cx="3423198" cy="2103514"/>
            <a:chOff x="6605532" y="1213743"/>
            <a:chExt cx="5297523" cy="32552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286" y="1213743"/>
              <a:ext cx="2161769" cy="3255264"/>
            </a:xfrm>
            <a:prstGeom prst="rect">
              <a:avLst/>
            </a:prstGeom>
          </p:spPr>
        </p:pic>
        <p:pic>
          <p:nvPicPr>
            <p:cNvPr id="1026" name="Picture 2" descr="Social Susceptibility | Ecology, Evolution and Marine Biology | UC Santa  Barbara">
              <a:extLst>
                <a:ext uri="{FF2B5EF4-FFF2-40B4-BE49-F238E27FC236}">
                  <a16:creationId xmlns:a16="http://schemas.microsoft.com/office/drawing/2014/main" id="{E8237EEF-1C2B-783C-1FB8-D6652B209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532" y="1213743"/>
              <a:ext cx="2997556" cy="325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D09D60-D4A1-0837-3D43-808A690A1115}"/>
              </a:ext>
            </a:extLst>
          </p:cNvPr>
          <p:cNvSpPr txBox="1"/>
          <p:nvPr/>
        </p:nvSpPr>
        <p:spPr>
          <a:xfrm>
            <a:off x="8508894" y="3317256"/>
            <a:ext cx="187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Jonathan Pruitt</a:t>
            </a:r>
          </a:p>
          <a:p>
            <a:pPr algn="ctr"/>
            <a:r>
              <a:rPr lang="en-US" sz="1200" dirty="0"/>
              <a:t>Canada 150 Research Chair</a:t>
            </a:r>
          </a:p>
        </p:txBody>
      </p:sp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822" y="1096954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 (</a:t>
            </a:r>
            <a:r>
              <a:rPr lang="en-US" sz="3200" dirty="0">
                <a:hlinkClick r:id="rId2"/>
              </a:rPr>
              <a:t>COS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89AFA-89F1-6035-5386-F499B06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39375-0F6D-D364-4A37-7FC43EAAF22E}"/>
              </a:ext>
            </a:extLst>
          </p:cNvPr>
          <p:cNvSpPr txBox="1"/>
          <p:nvPr/>
        </p:nvSpPr>
        <p:spPr>
          <a:xfrm>
            <a:off x="793545" y="2296222"/>
            <a:ext cx="1056025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Discuss What are possible solutions to the reproducibility crisis?</a:t>
            </a:r>
          </a:p>
        </p:txBody>
      </p:sp>
    </p:spTree>
    <p:extLst>
      <p:ext uri="{BB962C8B-B14F-4D97-AF65-F5344CB8AC3E}">
        <p14:creationId xmlns:p14="http://schemas.microsoft.com/office/powerpoint/2010/main" val="36294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A60BD-B243-3F3B-D361-61960291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3F50-7FCD-434F-9204-A41169C0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3F72C-4BE1-1026-1D7E-64E9D921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76E1A-ADD9-B47C-10F7-D625A08C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6FE1F-392E-6383-D770-431D6999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Very popular in industry so looks great on a CV.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752F7-33AF-3730-5EDB-0AF8A5B6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B1CED-3C86-D16C-6AF2-A42DA6C8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9066157" y="4476870"/>
            <a:ext cx="3221854" cy="2182587"/>
            <a:chOff x="8970146" y="4476870"/>
            <a:chExt cx="3221854" cy="2182587"/>
          </a:xfrm>
        </p:grpSpPr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690" y="4495003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3188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fish, mammals, reptiles, amphibians, insects, and bacteria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D453D3-936A-8AE4-E93E-2A02874C2B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0131499" y="4319582"/>
            <a:ext cx="1004685" cy="7835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48021-BC95-923D-202C-C17D399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B47A0-5122-7935-E73E-5266335A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genetics and evolution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699A9-9D9F-D6BE-36B2-4BB4093D32B7}"/>
              </a:ext>
            </a:extLst>
          </p:cNvPr>
          <p:cNvSpPr txBox="1"/>
          <p:nvPr/>
        </p:nvSpPr>
        <p:spPr>
          <a:xfrm>
            <a:off x="7597987" y="6074757"/>
            <a:ext cx="3656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1900 rediscovery of Mendel’s work was motivating problem.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C585-7BC6-86B9-CE6D-90B85F96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9EBBA-EA1C-7B97-8A07-97E6BE9D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579E6-A7BE-DC12-6A74-DEF2165B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Future Classes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See me if you have problems installing it.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 </a:t>
            </a:r>
            <a:r>
              <a:rPr lang="en-US" sz="2800" b="1" dirty="0">
                <a:solidFill>
                  <a:srgbClr val="C00000"/>
                </a:solidFill>
              </a:rPr>
              <a:t>I expect you to practice outside of class and come to practice sessions if you have problems.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425</a:t>
            </a:r>
          </a:p>
          <a:p>
            <a:pPr fontAlgn="base"/>
            <a:r>
              <a:rPr lang="en-US" sz="3200" dirty="0" err="1"/>
              <a:t>Blackmon@tamu.edu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E3445-E400-8B58-DA26-652648B7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I will code live in front of you, I will have some days times that we set aside extra time for help. HOMEWORK!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AC09E-CD0D-CFDB-DB7C-2CB17E61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Basics of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3943708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Practice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71E599-B414-9DBE-7B91-667C5DBC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You all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74331-4709-420C-4D49-C450858F4F77}"/>
              </a:ext>
            </a:extLst>
          </p:cNvPr>
          <p:cNvSpPr txBox="1"/>
          <p:nvPr/>
        </p:nvSpPr>
        <p:spPr>
          <a:xfrm>
            <a:off x="2821257" y="2922857"/>
            <a:ext cx="7072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Fill out index cards for me</a:t>
            </a:r>
          </a:p>
        </p:txBody>
      </p:sp>
    </p:spTree>
    <p:extLst>
      <p:ext uri="{BB962C8B-B14F-4D97-AF65-F5344CB8AC3E}">
        <p14:creationId xmlns:p14="http://schemas.microsoft.com/office/powerpoint/2010/main" val="68875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851477"/>
            <a:ext cx="11903239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b="1" i="1" dirty="0"/>
              <a:t>Make you a more productive and successful scientist!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C034C-5F6C-F4D2-1364-79A56183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View on Graduate Courses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29647-9B91-97B4-433D-19242411D50B}"/>
              </a:ext>
            </a:extLst>
          </p:cNvPr>
          <p:cNvSpPr txBox="1"/>
          <p:nvPr/>
        </p:nvSpPr>
        <p:spPr>
          <a:xfrm>
            <a:off x="225491" y="1120370"/>
            <a:ext cx="1174101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Graduate courses should open the door for you to become an expert in a field.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However, you shouldn't need to become an expert to do well. Not every class is super central to your research.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Therefore, I'm going to expose you to a lot of material and hope to really challenge you with some of the problems we solve. However, you can earn an A if you put forth an appropriate and reasonable effort</a:t>
            </a:r>
            <a:r>
              <a:rPr lang="en-US" sz="32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 hope that some of you embrace the skills that I am teaching you, as I believe they can be crucial to becoming an outstanding scientist.</a:t>
            </a:r>
          </a:p>
        </p:txBody>
      </p:sp>
    </p:spTree>
    <p:extLst>
      <p:ext uri="{BB962C8B-B14F-4D97-AF65-F5344CB8AC3E}">
        <p14:creationId xmlns:p14="http://schemas.microsoft.com/office/powerpoint/2010/main" val="358364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Pedagogy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847B2-F697-F20E-C9EE-B45CB81A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4" y="1637495"/>
            <a:ext cx="5355771" cy="1896948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03FD9-E1A1-5239-C912-1C4B5BE28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715" y="4153044"/>
            <a:ext cx="5355771" cy="1794402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198102-2775-DADD-658C-D75FA68A0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42" y="2585969"/>
            <a:ext cx="4675322" cy="2120327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 will offer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CAE3C-664A-8CDA-A07D-DDCCE48BE6DC}"/>
              </a:ext>
            </a:extLst>
          </p:cNvPr>
          <p:cNvSpPr txBox="1"/>
          <p:nvPr/>
        </p:nvSpPr>
        <p:spPr>
          <a:xfrm>
            <a:off x="704896" y="1693190"/>
            <a:ext cx="102924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class (MW 4-5:15) – lecture, discussion, questions and answers,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Monday Code Nights (MW 5:30-6:30) – week before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Saturday Code Days (9-12) donuts provided: Fill out form with weekends that you could attend.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Lots of enthusiasm!</a:t>
            </a:r>
          </a:p>
        </p:txBody>
      </p:sp>
    </p:spTree>
    <p:extLst>
      <p:ext uri="{BB962C8B-B14F-4D97-AF65-F5344CB8AC3E}">
        <p14:creationId xmlns:p14="http://schemas.microsoft.com/office/powerpoint/2010/main" val="57121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 err="1"/>
              <a:t>Pedagological</a:t>
            </a:r>
            <a:r>
              <a:rPr lang="en-US" sz="4000" dirty="0"/>
              <a:t> approach</a:t>
            </a:r>
            <a:endParaRPr lang="en-US" sz="4000" dirty="0">
              <a:hlinkClick r:id="rId3"/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I think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R</a:t>
            </a:r>
          </a:p>
          <a:p>
            <a:pPr fontAlgn="base"/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1A044-B99A-BC9B-FAB8-BC98763C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50DE4-E4B5-25FC-BC21-64428BF7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13788</TotalTime>
  <Words>1512</Words>
  <Application>Microsoft Macintosh PowerPoint</Application>
  <PresentationFormat>Widescreen</PresentationFormat>
  <Paragraphs>287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You all</vt:lpstr>
      <vt:lpstr>My Objectives</vt:lpstr>
      <vt:lpstr>My View on Graduate Courses</vt:lpstr>
      <vt:lpstr>Pedagogy</vt:lpstr>
      <vt:lpstr>What I will offer</vt:lpstr>
      <vt:lpstr>Today</vt:lpstr>
      <vt:lpstr>My opinions</vt:lpstr>
      <vt:lpstr>My opinions</vt:lpstr>
      <vt:lpstr>Reproducibility crisis</vt:lpstr>
      <vt:lpstr>Solutions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The Origin of Statistics</vt:lpstr>
      <vt:lpstr>The Origin of Statistics</vt:lpstr>
      <vt:lpstr>The disgraceful history of biostatistics</vt:lpstr>
      <vt:lpstr>For Future Classes</vt:lpstr>
      <vt:lpstr>Installing R and RStudio</vt:lpstr>
      <vt:lpstr>Basics of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83</cp:revision>
  <cp:lastPrinted>2020-01-12T16:27:29Z</cp:lastPrinted>
  <dcterms:created xsi:type="dcterms:W3CDTF">2018-01-03T17:15:04Z</dcterms:created>
  <dcterms:modified xsi:type="dcterms:W3CDTF">2024-08-18T17:36:12Z</dcterms:modified>
</cp:coreProperties>
</file>